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Roboto Condensed Bold" charset="1" panose="02000000000000000000"/>
      <p:regular r:id="rId29"/>
    </p:embeddedFont>
    <p:embeddedFont>
      <p:font typeface="Roboto Condensed" charset="1" panose="02000000000000000000"/>
      <p:regular r:id="rId30"/>
    </p:embeddedFont>
    <p:embeddedFont>
      <p:font typeface="Canva Sans" charset="1" panose="020B0503030501040103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35" t="-24156" r="-19506" b="-143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343" y="789491"/>
            <a:ext cx="16303957" cy="3570419"/>
          </a:xfrm>
          <a:custGeom>
            <a:avLst/>
            <a:gdLst/>
            <a:ahLst/>
            <a:cxnLst/>
            <a:rect r="r" b="b" t="t" l="l"/>
            <a:pathLst>
              <a:path h="3570419" w="16303957">
                <a:moveTo>
                  <a:pt x="0" y="0"/>
                </a:moveTo>
                <a:lnTo>
                  <a:pt x="16303957" y="0"/>
                </a:lnTo>
                <a:lnTo>
                  <a:pt x="16303957" y="3570419"/>
                </a:lnTo>
                <a:lnTo>
                  <a:pt x="0" y="357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29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343" y="5931581"/>
            <a:ext cx="16303957" cy="3570419"/>
          </a:xfrm>
          <a:custGeom>
            <a:avLst/>
            <a:gdLst/>
            <a:ahLst/>
            <a:cxnLst/>
            <a:rect r="r" b="b" t="t" l="l"/>
            <a:pathLst>
              <a:path h="3570419" w="16303957">
                <a:moveTo>
                  <a:pt x="0" y="0"/>
                </a:moveTo>
                <a:lnTo>
                  <a:pt x="16303957" y="0"/>
                </a:lnTo>
                <a:lnTo>
                  <a:pt x="16303957" y="3570419"/>
                </a:lnTo>
                <a:lnTo>
                  <a:pt x="0" y="357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61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32325" y="3600450"/>
            <a:ext cx="9223350" cy="2560050"/>
            <a:chOff x="0" y="0"/>
            <a:chExt cx="2429195" cy="674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9195" cy="674252"/>
            </a:xfrm>
            <a:custGeom>
              <a:avLst/>
              <a:gdLst/>
              <a:ahLst/>
              <a:cxnLst/>
              <a:rect r="r" b="b" t="t" l="l"/>
              <a:pathLst>
                <a:path h="674252" w="2429195">
                  <a:moveTo>
                    <a:pt x="0" y="0"/>
                  </a:moveTo>
                  <a:lnTo>
                    <a:pt x="2429195" y="0"/>
                  </a:lnTo>
                  <a:lnTo>
                    <a:pt x="2429195" y="674252"/>
                  </a:lnTo>
                  <a:lnTo>
                    <a:pt x="0" y="674252"/>
                  </a:lnTo>
                  <a:close/>
                </a:path>
              </a:pathLst>
            </a:custGeom>
            <a:solidFill>
              <a:srgbClr val="4442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29195" cy="712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354919" y="4698805"/>
            <a:ext cx="1347562" cy="889391"/>
          </a:xfrm>
          <a:custGeom>
            <a:avLst/>
            <a:gdLst/>
            <a:ahLst/>
            <a:cxnLst/>
            <a:rect r="r" b="b" t="t" l="l"/>
            <a:pathLst>
              <a:path h="889391" w="1347562">
                <a:moveTo>
                  <a:pt x="0" y="0"/>
                </a:moveTo>
                <a:lnTo>
                  <a:pt x="1347562" y="0"/>
                </a:lnTo>
                <a:lnTo>
                  <a:pt x="1347562" y="889390"/>
                </a:lnTo>
                <a:lnTo>
                  <a:pt x="0" y="88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585519" y="4698805"/>
            <a:ext cx="1347562" cy="889391"/>
          </a:xfrm>
          <a:custGeom>
            <a:avLst/>
            <a:gdLst/>
            <a:ahLst/>
            <a:cxnLst/>
            <a:rect r="r" b="b" t="t" l="l"/>
            <a:pathLst>
              <a:path h="889391" w="1347562">
                <a:moveTo>
                  <a:pt x="0" y="0"/>
                </a:moveTo>
                <a:lnTo>
                  <a:pt x="1347562" y="0"/>
                </a:lnTo>
                <a:lnTo>
                  <a:pt x="1347562" y="889390"/>
                </a:lnTo>
                <a:lnTo>
                  <a:pt x="0" y="88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62712" y="3366769"/>
            <a:ext cx="7362575" cy="177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19D3DA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ADULT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62712" y="4539413"/>
            <a:ext cx="7362575" cy="177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EEEEEE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07137" y="9540100"/>
            <a:ext cx="2414935" cy="59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</a:pPr>
            <a:r>
              <a:rPr lang="en-US" sz="3378">
                <a:solidFill>
                  <a:srgbClr val="19D3DA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MARWAN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258" y="1883411"/>
            <a:ext cx="15403483" cy="7701742"/>
          </a:xfrm>
          <a:custGeom>
            <a:avLst/>
            <a:gdLst/>
            <a:ahLst/>
            <a:cxnLst/>
            <a:rect r="r" b="b" t="t" l="l"/>
            <a:pathLst>
              <a:path h="7701742" w="15403483">
                <a:moveTo>
                  <a:pt x="0" y="0"/>
                </a:moveTo>
                <a:lnTo>
                  <a:pt x="15403484" y="0"/>
                </a:lnTo>
                <a:lnTo>
                  <a:pt x="15403484" y="7701741"/>
                </a:lnTo>
                <a:lnTo>
                  <a:pt x="0" y="770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2258" y="1883411"/>
            <a:ext cx="15403483" cy="7701742"/>
          </a:xfrm>
          <a:custGeom>
            <a:avLst/>
            <a:gdLst/>
            <a:ahLst/>
            <a:cxnLst/>
            <a:rect r="r" b="b" t="t" l="l"/>
            <a:pathLst>
              <a:path h="7701742" w="15403483">
                <a:moveTo>
                  <a:pt x="0" y="0"/>
                </a:moveTo>
                <a:lnTo>
                  <a:pt x="15403484" y="0"/>
                </a:lnTo>
                <a:lnTo>
                  <a:pt x="15403484" y="7701741"/>
                </a:lnTo>
                <a:lnTo>
                  <a:pt x="0" y="770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258" y="1883411"/>
            <a:ext cx="15403483" cy="7701742"/>
          </a:xfrm>
          <a:custGeom>
            <a:avLst/>
            <a:gdLst/>
            <a:ahLst/>
            <a:cxnLst/>
            <a:rect r="r" b="b" t="t" l="l"/>
            <a:pathLst>
              <a:path h="7701742" w="15403483">
                <a:moveTo>
                  <a:pt x="0" y="0"/>
                </a:moveTo>
                <a:lnTo>
                  <a:pt x="15403484" y="0"/>
                </a:lnTo>
                <a:lnTo>
                  <a:pt x="15403484" y="7701741"/>
                </a:lnTo>
                <a:lnTo>
                  <a:pt x="0" y="7701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1196" y="2411824"/>
            <a:ext cx="15785609" cy="6987473"/>
            <a:chOff x="0" y="0"/>
            <a:chExt cx="8177237" cy="3619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7237" cy="3619640"/>
            </a:xfrm>
            <a:custGeom>
              <a:avLst/>
              <a:gdLst/>
              <a:ahLst/>
              <a:cxnLst/>
              <a:rect r="r" b="b" t="t" l="l"/>
              <a:pathLst>
                <a:path h="3619640" w="8177237">
                  <a:moveTo>
                    <a:pt x="0" y="0"/>
                  </a:moveTo>
                  <a:lnTo>
                    <a:pt x="0" y="3619640"/>
                  </a:lnTo>
                  <a:lnTo>
                    <a:pt x="8177237" y="3619640"/>
                  </a:lnTo>
                  <a:lnTo>
                    <a:pt x="8177237" y="0"/>
                  </a:lnTo>
                  <a:lnTo>
                    <a:pt x="0" y="0"/>
                  </a:lnTo>
                  <a:close/>
                  <a:moveTo>
                    <a:pt x="8116277" y="3558680"/>
                  </a:moveTo>
                  <a:lnTo>
                    <a:pt x="59690" y="3558680"/>
                  </a:lnTo>
                  <a:lnTo>
                    <a:pt x="59690" y="59690"/>
                  </a:lnTo>
                  <a:lnTo>
                    <a:pt x="8116277" y="59690"/>
                  </a:lnTo>
                  <a:lnTo>
                    <a:pt x="8116277" y="3558680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00392"/>
            <a:ext cx="7655490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Skewness :</a:t>
            </a: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264783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4952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2" y="0"/>
                </a:lnTo>
                <a:lnTo>
                  <a:pt x="1170382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83296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69096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99264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7609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4260" y="3934434"/>
            <a:ext cx="2931765" cy="61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5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4092" y="4013749"/>
            <a:ext cx="2931765" cy="61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5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Fnlwgt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7949" y="4023274"/>
            <a:ext cx="2931765" cy="5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33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Educational-num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6608" y="4771966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Slightly right-skewed (0.56)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1096" y="4771966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Right-skewed</a:t>
            </a:r>
          </a:p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(1.44)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04953" y="4771966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Slightly left-skewed (-0.32)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64783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94952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2" y="0"/>
                </a:lnTo>
                <a:lnTo>
                  <a:pt x="1170382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83296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469096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99264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87609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59604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Capital-gain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84092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Capital-loss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47949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Hours-per-week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16608" y="8002829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Highly right-skewed (11.89)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41096" y="8002829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Highly right-skewed (4.57)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04953" y="8002829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Nearly symmetric </a:t>
            </a:r>
          </a:p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(0.24)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7532" y="2089553"/>
            <a:ext cx="13172937" cy="8197447"/>
          </a:xfrm>
          <a:custGeom>
            <a:avLst/>
            <a:gdLst/>
            <a:ahLst/>
            <a:cxnLst/>
            <a:rect r="r" b="b" t="t" l="l"/>
            <a:pathLst>
              <a:path h="8197447" w="13172937">
                <a:moveTo>
                  <a:pt x="0" y="0"/>
                </a:moveTo>
                <a:lnTo>
                  <a:pt x="13172936" y="0"/>
                </a:lnTo>
                <a:lnTo>
                  <a:pt x="13172936" y="8197447"/>
                </a:lnTo>
                <a:lnTo>
                  <a:pt x="0" y="8197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13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00392"/>
            <a:ext cx="7655490" cy="358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Skewness :</a:t>
            </a: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1196" y="2411824"/>
            <a:ext cx="15785609" cy="6987473"/>
            <a:chOff x="0" y="0"/>
            <a:chExt cx="8177237" cy="3619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7237" cy="3619640"/>
            </a:xfrm>
            <a:custGeom>
              <a:avLst/>
              <a:gdLst/>
              <a:ahLst/>
              <a:cxnLst/>
              <a:rect r="r" b="b" t="t" l="l"/>
              <a:pathLst>
                <a:path h="3619640" w="8177237">
                  <a:moveTo>
                    <a:pt x="0" y="0"/>
                  </a:moveTo>
                  <a:lnTo>
                    <a:pt x="0" y="3619640"/>
                  </a:lnTo>
                  <a:lnTo>
                    <a:pt x="8177237" y="3619640"/>
                  </a:lnTo>
                  <a:lnTo>
                    <a:pt x="8177237" y="0"/>
                  </a:lnTo>
                  <a:lnTo>
                    <a:pt x="0" y="0"/>
                  </a:lnTo>
                  <a:close/>
                  <a:moveTo>
                    <a:pt x="8116277" y="3558680"/>
                  </a:moveTo>
                  <a:lnTo>
                    <a:pt x="59690" y="3558680"/>
                  </a:lnTo>
                  <a:lnTo>
                    <a:pt x="59690" y="59690"/>
                  </a:lnTo>
                  <a:lnTo>
                    <a:pt x="8116277" y="59690"/>
                  </a:lnTo>
                  <a:lnTo>
                    <a:pt x="8116277" y="3558680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1196" y="712925"/>
            <a:ext cx="7655490" cy="492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Outlier Detection :</a:t>
            </a:r>
          </a:p>
          <a:p>
            <a:pPr algn="ctr">
              <a:lnSpc>
                <a:spcPts val="10639"/>
              </a:lnSpc>
            </a:pP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264783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94952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2" y="0"/>
                </a:lnTo>
                <a:lnTo>
                  <a:pt x="1170382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83296" y="2831303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5"/>
                </a:lnTo>
                <a:lnTo>
                  <a:pt x="0" y="106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69096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99264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7609" y="2992920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4260" y="3934434"/>
            <a:ext cx="2931765" cy="61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5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4092" y="4013749"/>
            <a:ext cx="2931765" cy="61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5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Fnlwgt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7949" y="4023274"/>
            <a:ext cx="2931765" cy="58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33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Educational-num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6608" y="4771966"/>
            <a:ext cx="3617758" cy="50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1096" y="4771966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1453</a:t>
            </a:r>
          </a:p>
          <a:p>
            <a:pPr algn="ctr">
              <a:lnSpc>
                <a:spcPts val="409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004953" y="4771966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1794</a:t>
            </a:r>
          </a:p>
          <a:p>
            <a:pPr algn="ctr">
              <a:lnSpc>
                <a:spcPts val="4093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264783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594952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2" y="0"/>
                </a:lnTo>
                <a:lnTo>
                  <a:pt x="1170382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183296" y="6078675"/>
            <a:ext cx="1170383" cy="1063586"/>
          </a:xfrm>
          <a:custGeom>
            <a:avLst/>
            <a:gdLst/>
            <a:ahLst/>
            <a:cxnLst/>
            <a:rect r="r" b="b" t="t" l="l"/>
            <a:pathLst>
              <a:path h="1063586" w="1170383">
                <a:moveTo>
                  <a:pt x="0" y="0"/>
                </a:moveTo>
                <a:lnTo>
                  <a:pt x="1170383" y="0"/>
                </a:lnTo>
                <a:lnTo>
                  <a:pt x="1170383" y="1063586"/>
                </a:lnTo>
                <a:lnTo>
                  <a:pt x="0" y="106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469096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99264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87609" y="6240292"/>
            <a:ext cx="852445" cy="66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</a:pPr>
            <a:r>
              <a:rPr lang="en-US" sz="389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59604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Capital-gain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84092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Capital-loss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47949" y="7270646"/>
            <a:ext cx="2931765" cy="58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sz="3423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Hours-per-week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16608" y="8002829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4035</a:t>
            </a:r>
          </a:p>
          <a:p>
            <a:pPr algn="ctr">
              <a:lnSpc>
                <a:spcPts val="409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041096" y="8002829"/>
            <a:ext cx="3617758" cy="10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2282</a:t>
            </a:r>
          </a:p>
          <a:p>
            <a:pPr algn="ctr">
              <a:lnSpc>
                <a:spcPts val="4093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004953" y="8002829"/>
            <a:ext cx="3617758" cy="50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</a:pPr>
            <a:r>
              <a:rPr lang="en-US" sz="292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13,496</a:t>
            </a: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2854" y="2988474"/>
            <a:ext cx="16522292" cy="6005375"/>
          </a:xfrm>
          <a:custGeom>
            <a:avLst/>
            <a:gdLst/>
            <a:ahLst/>
            <a:cxnLst/>
            <a:rect r="r" b="b" t="t" l="l"/>
            <a:pathLst>
              <a:path h="6005375" w="16522292">
                <a:moveTo>
                  <a:pt x="0" y="0"/>
                </a:moveTo>
                <a:lnTo>
                  <a:pt x="16522292" y="0"/>
                </a:lnTo>
                <a:lnTo>
                  <a:pt x="16522292" y="6005375"/>
                </a:lnTo>
                <a:lnTo>
                  <a:pt x="0" y="600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59" b="-886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196" y="712925"/>
            <a:ext cx="7655490" cy="492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Outlier Detection :</a:t>
            </a:r>
          </a:p>
          <a:p>
            <a:pPr algn="ctr">
              <a:lnSpc>
                <a:spcPts val="10639"/>
              </a:lnSpc>
            </a:pP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2854" y="3411595"/>
            <a:ext cx="16522292" cy="5476474"/>
          </a:xfrm>
          <a:custGeom>
            <a:avLst/>
            <a:gdLst/>
            <a:ahLst/>
            <a:cxnLst/>
            <a:rect r="r" b="b" t="t" l="l"/>
            <a:pathLst>
              <a:path h="5476474" w="16522292">
                <a:moveTo>
                  <a:pt x="0" y="0"/>
                </a:moveTo>
                <a:lnTo>
                  <a:pt x="16522292" y="0"/>
                </a:lnTo>
                <a:lnTo>
                  <a:pt x="16522292" y="5476474"/>
                </a:lnTo>
                <a:lnTo>
                  <a:pt x="0" y="5476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234" r="-2859" b="-6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196" y="712925"/>
            <a:ext cx="7655490" cy="492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Outlier Detection :</a:t>
            </a:r>
          </a:p>
          <a:p>
            <a:pPr algn="ctr">
              <a:lnSpc>
                <a:spcPts val="10639"/>
              </a:lnSpc>
            </a:pP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4972666"/>
            <a:ext cx="5920925" cy="5950150"/>
            <a:chOff x="0" y="0"/>
            <a:chExt cx="1559421" cy="1567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9421" cy="1567118"/>
            </a:xfrm>
            <a:custGeom>
              <a:avLst/>
              <a:gdLst/>
              <a:ahLst/>
              <a:cxnLst/>
              <a:rect r="r" b="b" t="t" l="l"/>
              <a:pathLst>
                <a:path h="1567118" w="1559421">
                  <a:moveTo>
                    <a:pt x="0" y="0"/>
                  </a:moveTo>
                  <a:lnTo>
                    <a:pt x="1559421" y="0"/>
                  </a:lnTo>
                  <a:lnTo>
                    <a:pt x="1559421" y="1567118"/>
                  </a:lnTo>
                  <a:lnTo>
                    <a:pt x="0" y="15671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9421" cy="1605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299340"/>
            <a:ext cx="5920925" cy="5950150"/>
            <a:chOff x="0" y="0"/>
            <a:chExt cx="1559421" cy="1567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9421" cy="1567118"/>
            </a:xfrm>
            <a:custGeom>
              <a:avLst/>
              <a:gdLst/>
              <a:ahLst/>
              <a:cxnLst/>
              <a:rect r="r" b="b" t="t" l="l"/>
              <a:pathLst>
                <a:path h="1567118" w="1559421">
                  <a:moveTo>
                    <a:pt x="0" y="0"/>
                  </a:moveTo>
                  <a:lnTo>
                    <a:pt x="1559421" y="0"/>
                  </a:lnTo>
                  <a:lnTo>
                    <a:pt x="1559421" y="1567118"/>
                  </a:lnTo>
                  <a:lnTo>
                    <a:pt x="0" y="15671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9421" cy="1605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0464" y="2647789"/>
            <a:ext cx="5920925" cy="4991422"/>
            <a:chOff x="0" y="0"/>
            <a:chExt cx="3622337" cy="30536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22337" cy="3053681"/>
            </a:xfrm>
            <a:custGeom>
              <a:avLst/>
              <a:gdLst/>
              <a:ahLst/>
              <a:cxnLst/>
              <a:rect r="r" b="b" t="t" l="l"/>
              <a:pathLst>
                <a:path h="3053681" w="3622337">
                  <a:moveTo>
                    <a:pt x="0" y="0"/>
                  </a:moveTo>
                  <a:lnTo>
                    <a:pt x="0" y="3053681"/>
                  </a:lnTo>
                  <a:lnTo>
                    <a:pt x="3622337" y="3053681"/>
                  </a:lnTo>
                  <a:lnTo>
                    <a:pt x="3622337" y="0"/>
                  </a:lnTo>
                  <a:lnTo>
                    <a:pt x="0" y="0"/>
                  </a:lnTo>
                  <a:close/>
                  <a:moveTo>
                    <a:pt x="3561377" y="2992721"/>
                  </a:moveTo>
                  <a:lnTo>
                    <a:pt x="59690" y="2992721"/>
                  </a:lnTo>
                  <a:lnTo>
                    <a:pt x="59690" y="59690"/>
                  </a:lnTo>
                  <a:lnTo>
                    <a:pt x="3561377" y="59690"/>
                  </a:lnTo>
                  <a:lnTo>
                    <a:pt x="3561377" y="2992721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566820" y="0"/>
            <a:ext cx="11721180" cy="10287000"/>
          </a:xfrm>
          <a:custGeom>
            <a:avLst/>
            <a:gdLst/>
            <a:ahLst/>
            <a:cxnLst/>
            <a:rect r="r" b="b" t="t" l="l"/>
            <a:pathLst>
              <a:path h="10287000" w="11721180">
                <a:moveTo>
                  <a:pt x="0" y="0"/>
                </a:moveTo>
                <a:lnTo>
                  <a:pt x="11721180" y="0"/>
                </a:lnTo>
                <a:lnTo>
                  <a:pt x="117211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1" t="0" r="-191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9998" y="1289964"/>
            <a:ext cx="6021391" cy="93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7"/>
              </a:lnSpc>
            </a:pPr>
            <a:r>
              <a:rPr lang="en-US" sz="5383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Correlation Analysis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7489" y="3166835"/>
            <a:ext cx="5366875" cy="3509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9"/>
              </a:lnSpc>
            </a:pPr>
            <a:r>
              <a:rPr lang="en-US" sz="247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Correlation analysis is used to determine the relationships between numerical variables in the dataset. The goal is to understand if there is a relationship between the variables, whether it is positive (one variable increases as the other increases), negative (one variable decreases as the other increases), or none.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2578" y="5143500"/>
            <a:ext cx="7466722" cy="4827774"/>
          </a:xfrm>
          <a:custGeom>
            <a:avLst/>
            <a:gdLst/>
            <a:ahLst/>
            <a:cxnLst/>
            <a:rect r="r" b="b" t="t" l="l"/>
            <a:pathLst>
              <a:path h="4827774" w="7466722">
                <a:moveTo>
                  <a:pt x="0" y="0"/>
                </a:moveTo>
                <a:lnTo>
                  <a:pt x="7466722" y="0"/>
                </a:lnTo>
                <a:lnTo>
                  <a:pt x="7466722" y="4827774"/>
                </a:lnTo>
                <a:lnTo>
                  <a:pt x="0" y="4827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728" y="705530"/>
            <a:ext cx="1479105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Highlight Significant Correlations: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34015"/>
            <a:ext cx="1479105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ducational-num and Income: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Correlation Value: 0.34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Interpretation: There is a moderate positive correlation between educational attainment and income. Higher education levels are associated with higher incomes.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886635" y="2670622"/>
            <a:ext cx="6802729" cy="4489801"/>
          </a:xfrm>
          <a:custGeom>
            <a:avLst/>
            <a:gdLst/>
            <a:ahLst/>
            <a:cxnLst/>
            <a:rect r="r" b="b" t="t" l="l"/>
            <a:pathLst>
              <a:path h="4489801" w="6802729">
                <a:moveTo>
                  <a:pt x="0" y="0"/>
                </a:moveTo>
                <a:lnTo>
                  <a:pt x="6802730" y="0"/>
                </a:lnTo>
                <a:lnTo>
                  <a:pt x="6802730" y="4489801"/>
                </a:lnTo>
                <a:lnTo>
                  <a:pt x="0" y="4489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4380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7" y="0"/>
                </a:lnTo>
                <a:lnTo>
                  <a:pt x="1200837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7430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7" y="0"/>
                </a:lnTo>
                <a:lnTo>
                  <a:pt x="1200837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303694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7" y="0"/>
                </a:lnTo>
                <a:lnTo>
                  <a:pt x="1200837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63307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7" y="0"/>
                </a:lnTo>
                <a:lnTo>
                  <a:pt x="1200837" y="1091261"/>
                </a:lnTo>
                <a:lnTo>
                  <a:pt x="0" y="1091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962465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7" y="0"/>
                </a:lnTo>
                <a:lnTo>
                  <a:pt x="1200837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5350"/>
            <a:ext cx="65735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Table Of 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0904" y="2811614"/>
            <a:ext cx="799672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the Dataset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90904" y="4142114"/>
            <a:ext cx="44367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 of 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0904" y="5471499"/>
            <a:ext cx="50112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Summary Statistics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0904" y="6800885"/>
            <a:ext cx="53791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Frequency Distributions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90904" y="8128035"/>
            <a:ext cx="31541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Skewness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329" y="2811614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329" y="4142114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8329" y="5471499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8329" y="6800885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329" y="8130270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510370" y="264380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6" y="0"/>
                </a:lnTo>
                <a:lnTo>
                  <a:pt x="1200836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072574" y="2811614"/>
            <a:ext cx="50112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Outlier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19999" y="2811614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510370" y="397430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6" y="0"/>
                </a:lnTo>
                <a:lnTo>
                  <a:pt x="1200836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072574" y="4142114"/>
            <a:ext cx="53791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Correlation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19999" y="4142114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07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8510370" y="5303694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6" y="0"/>
                </a:lnTo>
                <a:lnTo>
                  <a:pt x="1200836" y="1091260"/>
                </a:lnTo>
                <a:lnTo>
                  <a:pt x="0" y="1091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072574" y="5469264"/>
            <a:ext cx="38153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Findings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19999" y="5471499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08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510370" y="6633079"/>
            <a:ext cx="1200837" cy="1091260"/>
          </a:xfrm>
          <a:custGeom>
            <a:avLst/>
            <a:gdLst/>
            <a:ahLst/>
            <a:cxnLst/>
            <a:rect r="r" b="b" t="t" l="l"/>
            <a:pathLst>
              <a:path h="1091260" w="1200837">
                <a:moveTo>
                  <a:pt x="0" y="0"/>
                </a:moveTo>
                <a:lnTo>
                  <a:pt x="1200836" y="0"/>
                </a:lnTo>
                <a:lnTo>
                  <a:pt x="1200836" y="1091261"/>
                </a:lnTo>
                <a:lnTo>
                  <a:pt x="0" y="1091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072574" y="6798649"/>
            <a:ext cx="38153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Vision &amp; Mission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19999" y="6800885"/>
            <a:ext cx="87462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09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4580" y="5143500"/>
            <a:ext cx="7302913" cy="4661253"/>
          </a:xfrm>
          <a:custGeom>
            <a:avLst/>
            <a:gdLst/>
            <a:ahLst/>
            <a:cxnLst/>
            <a:rect r="r" b="b" t="t" l="l"/>
            <a:pathLst>
              <a:path h="4661253" w="7302913">
                <a:moveTo>
                  <a:pt x="0" y="0"/>
                </a:moveTo>
                <a:lnTo>
                  <a:pt x="7302913" y="0"/>
                </a:lnTo>
                <a:lnTo>
                  <a:pt x="7302913" y="4661253"/>
                </a:lnTo>
                <a:lnTo>
                  <a:pt x="0" y="4661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728" y="705530"/>
            <a:ext cx="1479105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Highlight Significant Correlations: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34015"/>
            <a:ext cx="1479105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Ho</a:t>
            </a: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urs-per-week and Income: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Correlation Value: 0.27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Interpretation: There is a moderate positive correlation between hours worked per week and income. Individuals who work more hours per week tend to have higher incomes.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70827"/>
            <a:ext cx="15785609" cy="6987473"/>
            <a:chOff x="0" y="0"/>
            <a:chExt cx="8177237" cy="3619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7237" cy="3619640"/>
            </a:xfrm>
            <a:custGeom>
              <a:avLst/>
              <a:gdLst/>
              <a:ahLst/>
              <a:cxnLst/>
              <a:rect r="r" b="b" t="t" l="l"/>
              <a:pathLst>
                <a:path h="3619640" w="8177237">
                  <a:moveTo>
                    <a:pt x="0" y="0"/>
                  </a:moveTo>
                  <a:lnTo>
                    <a:pt x="0" y="3619640"/>
                  </a:lnTo>
                  <a:lnTo>
                    <a:pt x="8177237" y="3619640"/>
                  </a:lnTo>
                  <a:lnTo>
                    <a:pt x="8177237" y="0"/>
                  </a:lnTo>
                  <a:lnTo>
                    <a:pt x="0" y="0"/>
                  </a:lnTo>
                  <a:close/>
                  <a:moveTo>
                    <a:pt x="8116277" y="3558680"/>
                  </a:moveTo>
                  <a:lnTo>
                    <a:pt x="59690" y="3558680"/>
                  </a:lnTo>
                  <a:lnTo>
                    <a:pt x="59690" y="59690"/>
                  </a:lnTo>
                  <a:lnTo>
                    <a:pt x="8116277" y="59690"/>
                  </a:lnTo>
                  <a:lnTo>
                    <a:pt x="8116277" y="3558680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57011" y="-1195818"/>
            <a:ext cx="3370482" cy="2224518"/>
          </a:xfrm>
          <a:custGeom>
            <a:avLst/>
            <a:gdLst/>
            <a:ahLst/>
            <a:cxnLst/>
            <a:rect r="r" b="b" t="t" l="l"/>
            <a:pathLst>
              <a:path h="2224518" w="3370482">
                <a:moveTo>
                  <a:pt x="0" y="0"/>
                </a:moveTo>
                <a:lnTo>
                  <a:pt x="3370482" y="0"/>
                </a:lnTo>
                <a:lnTo>
                  <a:pt x="3370482" y="2224518"/>
                </a:lnTo>
                <a:lnTo>
                  <a:pt x="0" y="222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2398" y="671289"/>
            <a:ext cx="7655490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Key Findings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3691" y="2692401"/>
            <a:ext cx="15785609" cy="6565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ducation and Income: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Higher education levels are associated with higher income.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 Hours and Income: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More hours worked per week correlate with higher income.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Marital Status and Income: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Married individuals generally have lower incomes compared to unmarried individuals.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Demographics: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Majority of individuals are from the United States, with more males than females.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Predominantly White and Black races are represented.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Younger individuals are more likely to be unmarried.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Age distribution is slightly skewed to the right.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73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Variability: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40"/>
                </a:solidFill>
                <a:latin typeface="Canva Sans"/>
                <a:ea typeface="Canva Sans"/>
                <a:cs typeface="Canva Sans"/>
                <a:sym typeface="Canva Sans"/>
              </a:rPr>
              <a:t>Capital gains and losses vary greatly with significant outliers.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4200" y="2752925"/>
            <a:ext cx="6330075" cy="1683300"/>
            <a:chOff x="0" y="0"/>
            <a:chExt cx="1667180" cy="4433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7180" cy="443338"/>
            </a:xfrm>
            <a:custGeom>
              <a:avLst/>
              <a:gdLst/>
              <a:ahLst/>
              <a:cxnLst/>
              <a:rect r="r" b="b" t="t" l="l"/>
              <a:pathLst>
                <a:path h="443338" w="1667180">
                  <a:moveTo>
                    <a:pt x="0" y="0"/>
                  </a:moveTo>
                  <a:lnTo>
                    <a:pt x="1667180" y="0"/>
                  </a:lnTo>
                  <a:lnTo>
                    <a:pt x="1667180" y="443338"/>
                  </a:lnTo>
                  <a:lnTo>
                    <a:pt x="0" y="44333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67180" cy="481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33725" y="2752925"/>
            <a:ext cx="6330075" cy="1683300"/>
            <a:chOff x="0" y="0"/>
            <a:chExt cx="1667180" cy="4433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7180" cy="443338"/>
            </a:xfrm>
            <a:custGeom>
              <a:avLst/>
              <a:gdLst/>
              <a:ahLst/>
              <a:cxnLst/>
              <a:rect r="r" b="b" t="t" l="l"/>
              <a:pathLst>
                <a:path h="443338" w="1667180">
                  <a:moveTo>
                    <a:pt x="0" y="0"/>
                  </a:moveTo>
                  <a:lnTo>
                    <a:pt x="1667180" y="0"/>
                  </a:lnTo>
                  <a:lnTo>
                    <a:pt x="1667180" y="443338"/>
                  </a:lnTo>
                  <a:lnTo>
                    <a:pt x="0" y="44333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67180" cy="481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24200" y="4623325"/>
            <a:ext cx="6330075" cy="4634975"/>
            <a:chOff x="0" y="0"/>
            <a:chExt cx="3279096" cy="24010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79096" cy="2401003"/>
            </a:xfrm>
            <a:custGeom>
              <a:avLst/>
              <a:gdLst/>
              <a:ahLst/>
              <a:cxnLst/>
              <a:rect r="r" b="b" t="t" l="l"/>
              <a:pathLst>
                <a:path h="2401003" w="3279096">
                  <a:moveTo>
                    <a:pt x="0" y="0"/>
                  </a:moveTo>
                  <a:lnTo>
                    <a:pt x="0" y="2401003"/>
                  </a:lnTo>
                  <a:lnTo>
                    <a:pt x="3279096" y="2401003"/>
                  </a:lnTo>
                  <a:lnTo>
                    <a:pt x="3279096" y="0"/>
                  </a:lnTo>
                  <a:lnTo>
                    <a:pt x="0" y="0"/>
                  </a:lnTo>
                  <a:close/>
                  <a:moveTo>
                    <a:pt x="3218136" y="2340043"/>
                  </a:moveTo>
                  <a:lnTo>
                    <a:pt x="59690" y="2340043"/>
                  </a:lnTo>
                  <a:lnTo>
                    <a:pt x="59690" y="59690"/>
                  </a:lnTo>
                  <a:lnTo>
                    <a:pt x="3218136" y="59690"/>
                  </a:lnTo>
                  <a:lnTo>
                    <a:pt x="3218136" y="2340043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33725" y="4623325"/>
            <a:ext cx="6330075" cy="4634975"/>
            <a:chOff x="0" y="0"/>
            <a:chExt cx="3279096" cy="24010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79096" cy="2401003"/>
            </a:xfrm>
            <a:custGeom>
              <a:avLst/>
              <a:gdLst/>
              <a:ahLst/>
              <a:cxnLst/>
              <a:rect r="r" b="b" t="t" l="l"/>
              <a:pathLst>
                <a:path h="2401003" w="3279096">
                  <a:moveTo>
                    <a:pt x="0" y="0"/>
                  </a:moveTo>
                  <a:lnTo>
                    <a:pt x="0" y="2401003"/>
                  </a:lnTo>
                  <a:lnTo>
                    <a:pt x="3279096" y="2401003"/>
                  </a:lnTo>
                  <a:lnTo>
                    <a:pt x="3279096" y="0"/>
                  </a:lnTo>
                  <a:lnTo>
                    <a:pt x="0" y="0"/>
                  </a:lnTo>
                  <a:close/>
                  <a:moveTo>
                    <a:pt x="3218136" y="2340043"/>
                  </a:moveTo>
                  <a:lnTo>
                    <a:pt x="59690" y="2340043"/>
                  </a:lnTo>
                  <a:lnTo>
                    <a:pt x="59690" y="59690"/>
                  </a:lnTo>
                  <a:lnTo>
                    <a:pt x="3218136" y="59690"/>
                  </a:lnTo>
                  <a:lnTo>
                    <a:pt x="3218136" y="2340043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267915" y="3186273"/>
            <a:ext cx="1474680" cy="816604"/>
          </a:xfrm>
          <a:custGeom>
            <a:avLst/>
            <a:gdLst/>
            <a:ahLst/>
            <a:cxnLst/>
            <a:rect r="r" b="b" t="t" l="l"/>
            <a:pathLst>
              <a:path h="816604" w="1474680">
                <a:moveTo>
                  <a:pt x="0" y="0"/>
                </a:moveTo>
                <a:lnTo>
                  <a:pt x="1474681" y="0"/>
                </a:lnTo>
                <a:lnTo>
                  <a:pt x="1474681" y="816604"/>
                </a:lnTo>
                <a:lnTo>
                  <a:pt x="0" y="81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88242" y="3069565"/>
            <a:ext cx="1052652" cy="1050020"/>
          </a:xfrm>
          <a:custGeom>
            <a:avLst/>
            <a:gdLst/>
            <a:ahLst/>
            <a:cxnLst/>
            <a:rect r="r" b="b" t="t" l="l"/>
            <a:pathLst>
              <a:path h="1050020" w="1052652">
                <a:moveTo>
                  <a:pt x="0" y="0"/>
                </a:moveTo>
                <a:lnTo>
                  <a:pt x="1052652" y="0"/>
                </a:lnTo>
                <a:lnTo>
                  <a:pt x="1052652" y="1050020"/>
                </a:lnTo>
                <a:lnTo>
                  <a:pt x="0" y="1050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76300"/>
            <a:ext cx="9064042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Vision &amp; Mission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51746" y="3216750"/>
            <a:ext cx="215881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0469" y="3216750"/>
            <a:ext cx="215881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MISSION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31743" y="5369675"/>
            <a:ext cx="6514990" cy="248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"To pioneer data-driven innovations that harness the power of machine learning to solve complex challenges and drive meaningful advancements in predictive analytics."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41267" y="5543665"/>
            <a:ext cx="651499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goal is typically to predict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whether an individual's income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exceeds $50,000 per year based on various attributes.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343" y="789491"/>
            <a:ext cx="16303957" cy="3570419"/>
          </a:xfrm>
          <a:custGeom>
            <a:avLst/>
            <a:gdLst/>
            <a:ahLst/>
            <a:cxnLst/>
            <a:rect r="r" b="b" t="t" l="l"/>
            <a:pathLst>
              <a:path h="3570419" w="16303957">
                <a:moveTo>
                  <a:pt x="0" y="0"/>
                </a:moveTo>
                <a:lnTo>
                  <a:pt x="16303957" y="0"/>
                </a:lnTo>
                <a:lnTo>
                  <a:pt x="16303957" y="3570419"/>
                </a:lnTo>
                <a:lnTo>
                  <a:pt x="0" y="357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29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343" y="5931581"/>
            <a:ext cx="16303957" cy="3570419"/>
          </a:xfrm>
          <a:custGeom>
            <a:avLst/>
            <a:gdLst/>
            <a:ahLst/>
            <a:cxnLst/>
            <a:rect r="r" b="b" t="t" l="l"/>
            <a:pathLst>
              <a:path h="3570419" w="16303957">
                <a:moveTo>
                  <a:pt x="0" y="0"/>
                </a:moveTo>
                <a:lnTo>
                  <a:pt x="16303957" y="0"/>
                </a:lnTo>
                <a:lnTo>
                  <a:pt x="16303957" y="3570419"/>
                </a:lnTo>
                <a:lnTo>
                  <a:pt x="0" y="357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946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354919" y="4698805"/>
            <a:ext cx="1347562" cy="889391"/>
          </a:xfrm>
          <a:custGeom>
            <a:avLst/>
            <a:gdLst/>
            <a:ahLst/>
            <a:cxnLst/>
            <a:rect r="r" b="b" t="t" l="l"/>
            <a:pathLst>
              <a:path h="889391" w="1347562">
                <a:moveTo>
                  <a:pt x="0" y="0"/>
                </a:moveTo>
                <a:lnTo>
                  <a:pt x="1347562" y="0"/>
                </a:lnTo>
                <a:lnTo>
                  <a:pt x="1347562" y="889390"/>
                </a:lnTo>
                <a:lnTo>
                  <a:pt x="0" y="88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6585519" y="4698805"/>
            <a:ext cx="1347562" cy="889391"/>
          </a:xfrm>
          <a:custGeom>
            <a:avLst/>
            <a:gdLst/>
            <a:ahLst/>
            <a:cxnLst/>
            <a:rect r="r" b="b" t="t" l="l"/>
            <a:pathLst>
              <a:path h="889391" w="1347562">
                <a:moveTo>
                  <a:pt x="0" y="0"/>
                </a:moveTo>
                <a:lnTo>
                  <a:pt x="1347562" y="0"/>
                </a:lnTo>
                <a:lnTo>
                  <a:pt x="1347562" y="889390"/>
                </a:lnTo>
                <a:lnTo>
                  <a:pt x="0" y="88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2712" y="3366769"/>
            <a:ext cx="7362575" cy="177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2712" y="4539413"/>
            <a:ext cx="7362575" cy="177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686D76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16301" y="8618260"/>
            <a:ext cx="2604157" cy="6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643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MARWAN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36950" y="1320950"/>
            <a:ext cx="22403825" cy="7615875"/>
            <a:chOff x="0" y="0"/>
            <a:chExt cx="5900596" cy="2005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0596" cy="2005827"/>
            </a:xfrm>
            <a:custGeom>
              <a:avLst/>
              <a:gdLst/>
              <a:ahLst/>
              <a:cxnLst/>
              <a:rect r="r" b="b" t="t" l="l"/>
              <a:pathLst>
                <a:path h="2005827" w="5900596">
                  <a:moveTo>
                    <a:pt x="0" y="0"/>
                  </a:moveTo>
                  <a:lnTo>
                    <a:pt x="5900596" y="0"/>
                  </a:lnTo>
                  <a:lnTo>
                    <a:pt x="5900596" y="2005827"/>
                  </a:lnTo>
                  <a:lnTo>
                    <a:pt x="0" y="2005827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00596" cy="204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0600" y="0"/>
            <a:ext cx="5219525" cy="5128888"/>
            <a:chOff x="0" y="0"/>
            <a:chExt cx="1374690" cy="1350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4690" cy="1350818"/>
            </a:xfrm>
            <a:custGeom>
              <a:avLst/>
              <a:gdLst/>
              <a:ahLst/>
              <a:cxnLst/>
              <a:rect r="r" b="b" t="t" l="l"/>
              <a:pathLst>
                <a:path h="1350818" w="1374690">
                  <a:moveTo>
                    <a:pt x="0" y="0"/>
                  </a:moveTo>
                  <a:lnTo>
                    <a:pt x="1374690" y="0"/>
                  </a:lnTo>
                  <a:lnTo>
                    <a:pt x="1374690" y="1350818"/>
                  </a:lnTo>
                  <a:lnTo>
                    <a:pt x="0" y="13508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4690" cy="138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67160" y="1745853"/>
            <a:ext cx="5246370" cy="6766070"/>
            <a:chOff x="0" y="0"/>
            <a:chExt cx="1913890" cy="24682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2468281"/>
            </a:xfrm>
            <a:custGeom>
              <a:avLst/>
              <a:gdLst/>
              <a:ahLst/>
              <a:cxnLst/>
              <a:rect r="r" b="b" t="t" l="l"/>
              <a:pathLst>
                <a:path h="2468281" w="1913890">
                  <a:moveTo>
                    <a:pt x="0" y="0"/>
                  </a:moveTo>
                  <a:lnTo>
                    <a:pt x="0" y="2468281"/>
                  </a:lnTo>
                  <a:lnTo>
                    <a:pt x="1913890" y="246828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407321"/>
                  </a:moveTo>
                  <a:lnTo>
                    <a:pt x="59690" y="240732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407321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59410" y="2045750"/>
            <a:ext cx="4694735" cy="6195500"/>
            <a:chOff x="0" y="0"/>
            <a:chExt cx="6259647" cy="826066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12111" t="0" r="12111" b="0"/>
            <a:stretch>
              <a:fillRect/>
            </a:stretch>
          </p:blipFill>
          <p:spPr>
            <a:xfrm flipH="false" flipV="false">
              <a:off x="0" y="0"/>
              <a:ext cx="6259647" cy="8260667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5040506" y="1028700"/>
            <a:ext cx="2386749" cy="495250"/>
          </a:xfrm>
          <a:custGeom>
            <a:avLst/>
            <a:gdLst/>
            <a:ahLst/>
            <a:cxnLst/>
            <a:rect r="r" b="b" t="t" l="l"/>
            <a:pathLst>
              <a:path h="495250" w="2386749">
                <a:moveTo>
                  <a:pt x="0" y="0"/>
                </a:moveTo>
                <a:lnTo>
                  <a:pt x="2386749" y="0"/>
                </a:lnTo>
                <a:lnTo>
                  <a:pt x="2386749" y="495250"/>
                </a:lnTo>
                <a:lnTo>
                  <a:pt x="0" y="495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052688"/>
            <a:ext cx="1048959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dataset appears to be the Adult dataset, also known as the "Census Income" dataset.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636150"/>
            <a:ext cx="9243449" cy="264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Introduction to the Dataset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36950" y="1320950"/>
            <a:ext cx="22403825" cy="7615875"/>
            <a:chOff x="0" y="0"/>
            <a:chExt cx="5900596" cy="2005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0596" cy="2005827"/>
            </a:xfrm>
            <a:custGeom>
              <a:avLst/>
              <a:gdLst/>
              <a:ahLst/>
              <a:cxnLst/>
              <a:rect r="r" b="b" t="t" l="l"/>
              <a:pathLst>
                <a:path h="2005827" w="5900596">
                  <a:moveTo>
                    <a:pt x="0" y="0"/>
                  </a:moveTo>
                  <a:lnTo>
                    <a:pt x="5900596" y="0"/>
                  </a:lnTo>
                  <a:lnTo>
                    <a:pt x="5900596" y="2005827"/>
                  </a:lnTo>
                  <a:lnTo>
                    <a:pt x="0" y="2005827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00596" cy="204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0600" y="0"/>
            <a:ext cx="5219525" cy="5128888"/>
            <a:chOff x="0" y="0"/>
            <a:chExt cx="1374690" cy="1350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4690" cy="1350818"/>
            </a:xfrm>
            <a:custGeom>
              <a:avLst/>
              <a:gdLst/>
              <a:ahLst/>
              <a:cxnLst/>
              <a:rect r="r" b="b" t="t" l="l"/>
              <a:pathLst>
                <a:path h="1350818" w="1374690">
                  <a:moveTo>
                    <a:pt x="0" y="0"/>
                  </a:moveTo>
                  <a:lnTo>
                    <a:pt x="1374690" y="0"/>
                  </a:lnTo>
                  <a:lnTo>
                    <a:pt x="1374690" y="1350818"/>
                  </a:lnTo>
                  <a:lnTo>
                    <a:pt x="0" y="13508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4690" cy="138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67160" y="1745853"/>
            <a:ext cx="5246370" cy="6766070"/>
            <a:chOff x="0" y="0"/>
            <a:chExt cx="1913890" cy="24682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2468281"/>
            </a:xfrm>
            <a:custGeom>
              <a:avLst/>
              <a:gdLst/>
              <a:ahLst/>
              <a:cxnLst/>
              <a:rect r="r" b="b" t="t" l="l"/>
              <a:pathLst>
                <a:path h="2468281" w="1913890">
                  <a:moveTo>
                    <a:pt x="0" y="0"/>
                  </a:moveTo>
                  <a:lnTo>
                    <a:pt x="0" y="2468281"/>
                  </a:lnTo>
                  <a:lnTo>
                    <a:pt x="1913890" y="246828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407321"/>
                  </a:moveTo>
                  <a:lnTo>
                    <a:pt x="59690" y="240732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407321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59410" y="2045750"/>
            <a:ext cx="4694735" cy="6195500"/>
            <a:chOff x="0" y="0"/>
            <a:chExt cx="6259647" cy="826066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8761" t="0" r="8761" b="0"/>
            <a:stretch>
              <a:fillRect/>
            </a:stretch>
          </p:blipFill>
          <p:spPr>
            <a:xfrm flipH="false" flipV="false">
              <a:off x="0" y="0"/>
              <a:ext cx="6259647" cy="8260667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5040506" y="1028700"/>
            <a:ext cx="2386749" cy="495250"/>
          </a:xfrm>
          <a:custGeom>
            <a:avLst/>
            <a:gdLst/>
            <a:ahLst/>
            <a:cxnLst/>
            <a:rect r="r" b="b" t="t" l="l"/>
            <a:pathLst>
              <a:path h="495250" w="2386749">
                <a:moveTo>
                  <a:pt x="0" y="0"/>
                </a:moveTo>
                <a:lnTo>
                  <a:pt x="2386749" y="0"/>
                </a:lnTo>
                <a:lnTo>
                  <a:pt x="2386749" y="495250"/>
                </a:lnTo>
                <a:lnTo>
                  <a:pt x="0" y="495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636150"/>
            <a:ext cx="9243449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Overview of the Data 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24456" y="3661499"/>
            <a:ext cx="4719719" cy="1255073"/>
            <a:chOff x="0" y="0"/>
            <a:chExt cx="1667180" cy="4433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67180" cy="443338"/>
            </a:xfrm>
            <a:custGeom>
              <a:avLst/>
              <a:gdLst/>
              <a:ahLst/>
              <a:cxnLst/>
              <a:rect r="r" b="b" t="t" l="l"/>
              <a:pathLst>
                <a:path h="443338" w="1667180">
                  <a:moveTo>
                    <a:pt x="0" y="0"/>
                  </a:moveTo>
                  <a:lnTo>
                    <a:pt x="1667180" y="0"/>
                  </a:lnTo>
                  <a:lnTo>
                    <a:pt x="1667180" y="443338"/>
                  </a:lnTo>
                  <a:lnTo>
                    <a:pt x="0" y="44333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67180" cy="481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195808" y="3661499"/>
            <a:ext cx="4719719" cy="1255073"/>
            <a:chOff x="0" y="0"/>
            <a:chExt cx="1667180" cy="4433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67180" cy="443338"/>
            </a:xfrm>
            <a:custGeom>
              <a:avLst/>
              <a:gdLst/>
              <a:ahLst/>
              <a:cxnLst/>
              <a:rect r="r" b="b" t="t" l="l"/>
              <a:pathLst>
                <a:path h="443338" w="1667180">
                  <a:moveTo>
                    <a:pt x="0" y="0"/>
                  </a:moveTo>
                  <a:lnTo>
                    <a:pt x="1667180" y="0"/>
                  </a:lnTo>
                  <a:lnTo>
                    <a:pt x="1667180" y="443338"/>
                  </a:lnTo>
                  <a:lnTo>
                    <a:pt x="0" y="44333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67180" cy="481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4456" y="5056074"/>
            <a:ext cx="4719719" cy="3455849"/>
            <a:chOff x="0" y="0"/>
            <a:chExt cx="3279096" cy="24010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79096" cy="2401003"/>
            </a:xfrm>
            <a:custGeom>
              <a:avLst/>
              <a:gdLst/>
              <a:ahLst/>
              <a:cxnLst/>
              <a:rect r="r" b="b" t="t" l="l"/>
              <a:pathLst>
                <a:path h="2401003" w="3279096">
                  <a:moveTo>
                    <a:pt x="0" y="0"/>
                  </a:moveTo>
                  <a:lnTo>
                    <a:pt x="0" y="2401003"/>
                  </a:lnTo>
                  <a:lnTo>
                    <a:pt x="3279096" y="2401003"/>
                  </a:lnTo>
                  <a:lnTo>
                    <a:pt x="3279096" y="0"/>
                  </a:lnTo>
                  <a:lnTo>
                    <a:pt x="0" y="0"/>
                  </a:lnTo>
                  <a:close/>
                  <a:moveTo>
                    <a:pt x="3218136" y="2340043"/>
                  </a:moveTo>
                  <a:lnTo>
                    <a:pt x="59690" y="2340043"/>
                  </a:lnTo>
                  <a:lnTo>
                    <a:pt x="59690" y="59690"/>
                  </a:lnTo>
                  <a:lnTo>
                    <a:pt x="3218136" y="59690"/>
                  </a:lnTo>
                  <a:lnTo>
                    <a:pt x="3218136" y="2340043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195808" y="5056074"/>
            <a:ext cx="4719719" cy="3455849"/>
            <a:chOff x="0" y="0"/>
            <a:chExt cx="3279096" cy="24010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79096" cy="2401003"/>
            </a:xfrm>
            <a:custGeom>
              <a:avLst/>
              <a:gdLst/>
              <a:ahLst/>
              <a:cxnLst/>
              <a:rect r="r" b="b" t="t" l="l"/>
              <a:pathLst>
                <a:path h="2401003" w="3279096">
                  <a:moveTo>
                    <a:pt x="0" y="0"/>
                  </a:moveTo>
                  <a:lnTo>
                    <a:pt x="0" y="2401003"/>
                  </a:lnTo>
                  <a:lnTo>
                    <a:pt x="3279096" y="2401003"/>
                  </a:lnTo>
                  <a:lnTo>
                    <a:pt x="3279096" y="0"/>
                  </a:lnTo>
                  <a:lnTo>
                    <a:pt x="0" y="0"/>
                  </a:lnTo>
                  <a:close/>
                  <a:moveTo>
                    <a:pt x="3218136" y="2340043"/>
                  </a:moveTo>
                  <a:lnTo>
                    <a:pt x="59690" y="2340043"/>
                  </a:lnTo>
                  <a:lnTo>
                    <a:pt x="59690" y="59690"/>
                  </a:lnTo>
                  <a:lnTo>
                    <a:pt x="3218136" y="59690"/>
                  </a:lnTo>
                  <a:lnTo>
                    <a:pt x="3218136" y="2340043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28700" y="3984604"/>
            <a:ext cx="1099525" cy="608862"/>
          </a:xfrm>
          <a:custGeom>
            <a:avLst/>
            <a:gdLst/>
            <a:ahLst/>
            <a:cxnLst/>
            <a:rect r="r" b="b" t="t" l="l"/>
            <a:pathLst>
              <a:path h="608862" w="1099525">
                <a:moveTo>
                  <a:pt x="0" y="0"/>
                </a:moveTo>
                <a:lnTo>
                  <a:pt x="1099525" y="0"/>
                </a:lnTo>
                <a:lnTo>
                  <a:pt x="1099525" y="608862"/>
                </a:lnTo>
                <a:lnTo>
                  <a:pt x="0" y="608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37636" y="3897586"/>
            <a:ext cx="784860" cy="782898"/>
          </a:xfrm>
          <a:custGeom>
            <a:avLst/>
            <a:gdLst/>
            <a:ahLst/>
            <a:cxnLst/>
            <a:rect r="r" b="b" t="t" l="l"/>
            <a:pathLst>
              <a:path h="782898" w="784860">
                <a:moveTo>
                  <a:pt x="0" y="0"/>
                </a:moveTo>
                <a:lnTo>
                  <a:pt x="784860" y="0"/>
                </a:lnTo>
                <a:lnTo>
                  <a:pt x="784860" y="782898"/>
                </a:lnTo>
                <a:lnTo>
                  <a:pt x="0" y="782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584458" y="3997468"/>
            <a:ext cx="2462374" cy="5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SOURCE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5519" y="6020953"/>
            <a:ext cx="4857593" cy="22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1"/>
              </a:lnSpc>
            </a:pPr>
            <a:r>
              <a:rPr lang="en-US" sz="6336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NTI</a:t>
            </a:r>
          </a:p>
          <a:p>
            <a:pPr algn="ctr">
              <a:lnSpc>
                <a:spcPts val="8871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195808" y="6322276"/>
            <a:ext cx="4857593" cy="127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3136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48842 rows × 15 columns</a:t>
            </a:r>
          </a:p>
          <a:p>
            <a:pPr algn="ctr">
              <a:lnSpc>
                <a:spcPts val="5931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8176201" y="3997468"/>
            <a:ext cx="2462374" cy="5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SIZE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213480" y="-6203397"/>
            <a:ext cx="22403825" cy="7615875"/>
            <a:chOff x="0" y="0"/>
            <a:chExt cx="5900596" cy="2005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0596" cy="2005827"/>
            </a:xfrm>
            <a:custGeom>
              <a:avLst/>
              <a:gdLst/>
              <a:ahLst/>
              <a:cxnLst/>
              <a:rect r="r" b="b" t="t" l="l"/>
              <a:pathLst>
                <a:path h="2005827" w="5900596">
                  <a:moveTo>
                    <a:pt x="0" y="0"/>
                  </a:moveTo>
                  <a:lnTo>
                    <a:pt x="5900596" y="0"/>
                  </a:lnTo>
                  <a:lnTo>
                    <a:pt x="5900596" y="2005827"/>
                  </a:lnTo>
                  <a:lnTo>
                    <a:pt x="0" y="2005827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00596" cy="204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0600" y="0"/>
            <a:ext cx="5219525" cy="5128888"/>
            <a:chOff x="0" y="0"/>
            <a:chExt cx="1374690" cy="1350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4690" cy="1350818"/>
            </a:xfrm>
            <a:custGeom>
              <a:avLst/>
              <a:gdLst/>
              <a:ahLst/>
              <a:cxnLst/>
              <a:rect r="r" b="b" t="t" l="l"/>
              <a:pathLst>
                <a:path h="1350818" w="1374690">
                  <a:moveTo>
                    <a:pt x="0" y="0"/>
                  </a:moveTo>
                  <a:lnTo>
                    <a:pt x="1374690" y="0"/>
                  </a:lnTo>
                  <a:lnTo>
                    <a:pt x="1374690" y="1350818"/>
                  </a:lnTo>
                  <a:lnTo>
                    <a:pt x="0" y="13508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4690" cy="138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40506" y="1028700"/>
            <a:ext cx="2386749" cy="495250"/>
          </a:xfrm>
          <a:custGeom>
            <a:avLst/>
            <a:gdLst/>
            <a:ahLst/>
            <a:cxnLst/>
            <a:rect r="r" b="b" t="t" l="l"/>
            <a:pathLst>
              <a:path h="495250" w="2386749">
                <a:moveTo>
                  <a:pt x="0" y="0"/>
                </a:moveTo>
                <a:lnTo>
                  <a:pt x="2386749" y="0"/>
                </a:lnTo>
                <a:lnTo>
                  <a:pt x="2386749" y="495250"/>
                </a:lnTo>
                <a:lnTo>
                  <a:pt x="0" y="49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6373" y="2564444"/>
            <a:ext cx="15275255" cy="7267129"/>
          </a:xfrm>
          <a:custGeom>
            <a:avLst/>
            <a:gdLst/>
            <a:ahLst/>
            <a:cxnLst/>
            <a:rect r="r" b="b" t="t" l="l"/>
            <a:pathLst>
              <a:path h="7267129" w="15275255">
                <a:moveTo>
                  <a:pt x="0" y="0"/>
                </a:moveTo>
                <a:lnTo>
                  <a:pt x="15275254" y="0"/>
                </a:lnTo>
                <a:lnTo>
                  <a:pt x="15275254" y="7267129"/>
                </a:lnTo>
                <a:lnTo>
                  <a:pt x="0" y="7267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09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76300"/>
            <a:ext cx="9243449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Summary Statistics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213480" y="-6203397"/>
            <a:ext cx="22403825" cy="7615875"/>
            <a:chOff x="0" y="0"/>
            <a:chExt cx="5900596" cy="2005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0596" cy="2005827"/>
            </a:xfrm>
            <a:custGeom>
              <a:avLst/>
              <a:gdLst/>
              <a:ahLst/>
              <a:cxnLst/>
              <a:rect r="r" b="b" t="t" l="l"/>
              <a:pathLst>
                <a:path h="2005827" w="5900596">
                  <a:moveTo>
                    <a:pt x="0" y="0"/>
                  </a:moveTo>
                  <a:lnTo>
                    <a:pt x="5900596" y="0"/>
                  </a:lnTo>
                  <a:lnTo>
                    <a:pt x="5900596" y="2005827"/>
                  </a:lnTo>
                  <a:lnTo>
                    <a:pt x="0" y="2005827"/>
                  </a:lnTo>
                  <a:close/>
                </a:path>
              </a:pathLst>
            </a:custGeom>
            <a:solidFill>
              <a:srgbClr val="E0E0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00596" cy="2043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0600" y="0"/>
            <a:ext cx="5219525" cy="5128888"/>
            <a:chOff x="0" y="0"/>
            <a:chExt cx="1374690" cy="1350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4690" cy="1350818"/>
            </a:xfrm>
            <a:custGeom>
              <a:avLst/>
              <a:gdLst/>
              <a:ahLst/>
              <a:cxnLst/>
              <a:rect r="r" b="b" t="t" l="l"/>
              <a:pathLst>
                <a:path h="1350818" w="1374690">
                  <a:moveTo>
                    <a:pt x="0" y="0"/>
                  </a:moveTo>
                  <a:lnTo>
                    <a:pt x="1374690" y="0"/>
                  </a:lnTo>
                  <a:lnTo>
                    <a:pt x="1374690" y="1350818"/>
                  </a:lnTo>
                  <a:lnTo>
                    <a:pt x="0" y="1350818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4690" cy="1388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40506" y="1028700"/>
            <a:ext cx="2386749" cy="495250"/>
          </a:xfrm>
          <a:custGeom>
            <a:avLst/>
            <a:gdLst/>
            <a:ahLst/>
            <a:cxnLst/>
            <a:rect r="r" b="b" t="t" l="l"/>
            <a:pathLst>
              <a:path h="495250" w="2386749">
                <a:moveTo>
                  <a:pt x="0" y="0"/>
                </a:moveTo>
                <a:lnTo>
                  <a:pt x="2386749" y="0"/>
                </a:lnTo>
                <a:lnTo>
                  <a:pt x="2386749" y="495250"/>
                </a:lnTo>
                <a:lnTo>
                  <a:pt x="0" y="49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2360" y="2564444"/>
            <a:ext cx="15205180" cy="7602590"/>
          </a:xfrm>
          <a:custGeom>
            <a:avLst/>
            <a:gdLst/>
            <a:ahLst/>
            <a:cxnLst/>
            <a:rect r="r" b="b" t="t" l="l"/>
            <a:pathLst>
              <a:path h="7602590" w="15205180">
                <a:moveTo>
                  <a:pt x="0" y="0"/>
                </a:moveTo>
                <a:lnTo>
                  <a:pt x="15205180" y="0"/>
                </a:lnTo>
                <a:lnTo>
                  <a:pt x="15205180" y="7602590"/>
                </a:lnTo>
                <a:lnTo>
                  <a:pt x="0" y="760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876300"/>
            <a:ext cx="9243449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Summary Statistics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5618" y="2882860"/>
            <a:ext cx="2905655" cy="2972335"/>
            <a:chOff x="0" y="0"/>
            <a:chExt cx="3115438" cy="3186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43179" y="2418217"/>
            <a:ext cx="1150533" cy="929287"/>
            <a:chOff x="0" y="0"/>
            <a:chExt cx="648459" cy="523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78288" y="2542703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5" y="0"/>
                </a:lnTo>
                <a:lnTo>
                  <a:pt x="680315" y="680314"/>
                </a:lnTo>
                <a:lnTo>
                  <a:pt x="0" y="68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0156" y="4080149"/>
            <a:ext cx="3987113" cy="13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Private: 33,906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Self-emp-no</a:t>
            </a: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t-inc: 3,862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</a:t>
            </a: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al-gov: 3,136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338536" y="2882860"/>
            <a:ext cx="2905655" cy="2972335"/>
            <a:chOff x="0" y="0"/>
            <a:chExt cx="3115438" cy="31869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216096" y="2418217"/>
            <a:ext cx="1150533" cy="929287"/>
            <a:chOff x="0" y="0"/>
            <a:chExt cx="648459" cy="5237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451206" y="2542703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4" y="0"/>
                </a:lnTo>
                <a:lnTo>
                  <a:pt x="680314" y="680314"/>
                </a:lnTo>
                <a:lnTo>
                  <a:pt x="0" y="68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3073" y="4080149"/>
            <a:ext cx="3987113" cy="13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HS-grad: 15,724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Some-college: 10,533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Bachelors: 8,270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7652583" y="2882860"/>
            <a:ext cx="2905655" cy="2972335"/>
            <a:chOff x="0" y="0"/>
            <a:chExt cx="3115438" cy="31869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530144" y="2418217"/>
            <a:ext cx="1150533" cy="929287"/>
            <a:chOff x="0" y="0"/>
            <a:chExt cx="648459" cy="5237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765253" y="2542703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5" y="0"/>
                </a:lnTo>
                <a:lnTo>
                  <a:pt x="680315" y="680314"/>
                </a:lnTo>
                <a:lnTo>
                  <a:pt x="0" y="68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687121" y="4080149"/>
            <a:ext cx="3987113" cy="138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Married-civ-spouse:</a:t>
            </a:r>
          </a:p>
          <a:p>
            <a:pPr algn="l">
              <a:lnSpc>
                <a:spcPts val="2769"/>
              </a:lnSpc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      22,697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Never-married: 16,589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0928531" y="2873928"/>
            <a:ext cx="2905655" cy="2972335"/>
            <a:chOff x="0" y="0"/>
            <a:chExt cx="3115438" cy="31869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806092" y="2409285"/>
            <a:ext cx="1150533" cy="929287"/>
            <a:chOff x="0" y="0"/>
            <a:chExt cx="648459" cy="5237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2041201" y="2533771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5" y="0"/>
                </a:lnTo>
                <a:lnTo>
                  <a:pt x="680315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963069" y="4185517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Prof-specialty: 6,144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Craft-repair: 6,059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14123568" y="2873928"/>
            <a:ext cx="2905655" cy="2972335"/>
            <a:chOff x="0" y="0"/>
            <a:chExt cx="3115438" cy="31869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5001128" y="2409285"/>
            <a:ext cx="1150533" cy="929287"/>
            <a:chOff x="0" y="0"/>
            <a:chExt cx="648459" cy="52376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5236238" y="2533771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4" y="0"/>
                </a:lnTo>
                <a:lnTo>
                  <a:pt x="680314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2518446" y="6700245"/>
            <a:ext cx="2905655" cy="2972335"/>
            <a:chOff x="0" y="0"/>
            <a:chExt cx="3115438" cy="318693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3396006" y="6235602"/>
            <a:ext cx="1150533" cy="929287"/>
            <a:chOff x="0" y="0"/>
            <a:chExt cx="648459" cy="5237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3631116" y="6360088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4" y="0"/>
                </a:lnTo>
                <a:lnTo>
                  <a:pt x="680314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2552983" y="7897534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White: 41,415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Black: 4,635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46" id="46"/>
          <p:cNvGrpSpPr/>
          <p:nvPr/>
        </p:nvGrpSpPr>
        <p:grpSpPr>
          <a:xfrm rot="0">
            <a:off x="5791363" y="6700245"/>
            <a:ext cx="2905655" cy="2972335"/>
            <a:chOff x="0" y="0"/>
            <a:chExt cx="3115438" cy="318693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6668923" y="6235602"/>
            <a:ext cx="1150533" cy="929287"/>
            <a:chOff x="0" y="0"/>
            <a:chExt cx="648459" cy="52376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6904033" y="6360088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4" y="0"/>
                </a:lnTo>
                <a:lnTo>
                  <a:pt x="680314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5825900" y="7897534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Male: 32,050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Female: 16,792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53" id="53"/>
          <p:cNvGrpSpPr/>
          <p:nvPr/>
        </p:nvGrpSpPr>
        <p:grpSpPr>
          <a:xfrm rot="0">
            <a:off x="9105411" y="6700245"/>
            <a:ext cx="2905655" cy="2972335"/>
            <a:chOff x="0" y="0"/>
            <a:chExt cx="3115438" cy="318693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982971" y="6235602"/>
            <a:ext cx="1150533" cy="929287"/>
            <a:chOff x="0" y="0"/>
            <a:chExt cx="648459" cy="52376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10218081" y="6360088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4" y="0"/>
                </a:lnTo>
                <a:lnTo>
                  <a:pt x="680314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9139948" y="7897534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United-States: 44,467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Mexico: 951</a:t>
            </a:r>
          </a:p>
          <a:p>
            <a:pPr algn="l">
              <a:lnSpc>
                <a:spcPts val="2769"/>
              </a:lnSpc>
            </a:pPr>
          </a:p>
        </p:txBody>
      </p:sp>
      <p:grpSp>
        <p:nvGrpSpPr>
          <p:cNvPr name="Group 60" id="60"/>
          <p:cNvGrpSpPr/>
          <p:nvPr/>
        </p:nvGrpSpPr>
        <p:grpSpPr>
          <a:xfrm rot="0">
            <a:off x="12381359" y="6691314"/>
            <a:ext cx="2905655" cy="2972335"/>
            <a:chOff x="0" y="0"/>
            <a:chExt cx="3115438" cy="318693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115438" cy="3186932"/>
            </a:xfrm>
            <a:custGeom>
              <a:avLst/>
              <a:gdLst/>
              <a:ahLst/>
              <a:cxnLst/>
              <a:rect r="r" b="b" t="t" l="l"/>
              <a:pathLst>
                <a:path h="3186932" w="3115438">
                  <a:moveTo>
                    <a:pt x="0" y="0"/>
                  </a:moveTo>
                  <a:lnTo>
                    <a:pt x="0" y="3186932"/>
                  </a:lnTo>
                  <a:lnTo>
                    <a:pt x="3115438" y="3186932"/>
                  </a:lnTo>
                  <a:lnTo>
                    <a:pt x="3115438" y="0"/>
                  </a:lnTo>
                  <a:lnTo>
                    <a:pt x="0" y="0"/>
                  </a:lnTo>
                  <a:close/>
                  <a:moveTo>
                    <a:pt x="3054478" y="3125972"/>
                  </a:moveTo>
                  <a:lnTo>
                    <a:pt x="59690" y="3125972"/>
                  </a:lnTo>
                  <a:lnTo>
                    <a:pt x="59690" y="59690"/>
                  </a:lnTo>
                  <a:lnTo>
                    <a:pt x="3054478" y="59690"/>
                  </a:lnTo>
                  <a:lnTo>
                    <a:pt x="3054478" y="3125972"/>
                  </a:lnTo>
                  <a:close/>
                </a:path>
              </a:pathLst>
            </a:custGeom>
            <a:solidFill>
              <a:srgbClr val="686D76"/>
            </a:solid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3258919" y="6226670"/>
            <a:ext cx="1150533" cy="929287"/>
            <a:chOff x="0" y="0"/>
            <a:chExt cx="648459" cy="523761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48459" cy="523761"/>
            </a:xfrm>
            <a:custGeom>
              <a:avLst/>
              <a:gdLst/>
              <a:ahLst/>
              <a:cxnLst/>
              <a:rect r="r" b="b" t="t" l="l"/>
              <a:pathLst>
                <a:path h="523761" w="648459">
                  <a:moveTo>
                    <a:pt x="0" y="0"/>
                  </a:moveTo>
                  <a:lnTo>
                    <a:pt x="648459" y="0"/>
                  </a:lnTo>
                  <a:lnTo>
                    <a:pt x="648459" y="523761"/>
                  </a:lnTo>
                  <a:lnTo>
                    <a:pt x="0" y="523761"/>
                  </a:lnTo>
                  <a:close/>
                </a:path>
              </a:pathLst>
            </a:custGeom>
            <a:solidFill>
              <a:srgbClr val="19D3DA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648459" cy="56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13487440" y="6360088"/>
            <a:ext cx="680315" cy="680315"/>
          </a:xfrm>
          <a:custGeom>
            <a:avLst/>
            <a:gdLst/>
            <a:ahLst/>
            <a:cxnLst/>
            <a:rect r="r" b="b" t="t" l="l"/>
            <a:pathLst>
              <a:path h="680315" w="680315">
                <a:moveTo>
                  <a:pt x="0" y="0"/>
                </a:moveTo>
                <a:lnTo>
                  <a:pt x="680315" y="0"/>
                </a:lnTo>
                <a:lnTo>
                  <a:pt x="680315" y="680315"/>
                </a:lnTo>
                <a:lnTo>
                  <a:pt x="0" y="6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59461" y="3469241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workclass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732378" y="3469241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education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8046426" y="3469241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marital-status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322374" y="3460309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occupation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517410" y="3460309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relationship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158105" y="4185517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Husband: 19,703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Not-in-family: 12,610</a:t>
            </a:r>
          </a:p>
          <a:p>
            <a:pPr algn="l">
              <a:lnSpc>
                <a:spcPts val="2769"/>
              </a:lnSpc>
            </a:pPr>
          </a:p>
        </p:txBody>
      </p:sp>
      <p:sp>
        <p:nvSpPr>
          <p:cNvPr name="TextBox 73" id="73"/>
          <p:cNvSpPr txBox="true"/>
          <p:nvPr/>
        </p:nvSpPr>
        <p:spPr>
          <a:xfrm rot="0">
            <a:off x="2912288" y="7286626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race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185206" y="7286626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gender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499253" y="7286626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native-country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775201" y="7277694"/>
            <a:ext cx="2117969" cy="39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</a:pPr>
            <a:r>
              <a:rPr lang="en-US" sz="2282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income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420640" y="7917178"/>
            <a:ext cx="3987113" cy="10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&lt;=50K: 37,155</a:t>
            </a:r>
          </a:p>
          <a:p>
            <a:pPr algn="l" marL="427144" indent="-213572" lvl="1">
              <a:lnSpc>
                <a:spcPts val="2769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 </a:t>
            </a:r>
            <a:r>
              <a:rPr lang="en-US" sz="1978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50K: 11,687</a:t>
            </a:r>
          </a:p>
          <a:p>
            <a:pPr algn="l">
              <a:lnSpc>
                <a:spcPts val="276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1045" y="2054861"/>
            <a:ext cx="15505909" cy="7752955"/>
          </a:xfrm>
          <a:custGeom>
            <a:avLst/>
            <a:gdLst/>
            <a:ahLst/>
            <a:cxnLst/>
            <a:rect r="r" b="b" t="t" l="l"/>
            <a:pathLst>
              <a:path h="7752955" w="15505909">
                <a:moveTo>
                  <a:pt x="0" y="0"/>
                </a:moveTo>
                <a:lnTo>
                  <a:pt x="15505910" y="0"/>
                </a:lnTo>
                <a:lnTo>
                  <a:pt x="15505910" y="7752954"/>
                </a:lnTo>
                <a:lnTo>
                  <a:pt x="0" y="7752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55" r="0" b="-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1969" y="-4128391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0" y="0"/>
                </a:moveTo>
                <a:lnTo>
                  <a:pt x="5161338" y="0"/>
                </a:lnTo>
                <a:lnTo>
                  <a:pt x="5161338" y="4690366"/>
                </a:lnTo>
                <a:lnTo>
                  <a:pt x="0" y="4690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13116" y="-3113842"/>
            <a:ext cx="5161338" cy="4690366"/>
          </a:xfrm>
          <a:custGeom>
            <a:avLst/>
            <a:gdLst/>
            <a:ahLst/>
            <a:cxnLst/>
            <a:rect r="r" b="b" t="t" l="l"/>
            <a:pathLst>
              <a:path h="4690366" w="5161338">
                <a:moveTo>
                  <a:pt x="5161338" y="0"/>
                </a:moveTo>
                <a:lnTo>
                  <a:pt x="0" y="0"/>
                </a:lnTo>
                <a:lnTo>
                  <a:pt x="0" y="4690366"/>
                </a:lnTo>
                <a:lnTo>
                  <a:pt x="5161338" y="4690366"/>
                </a:lnTo>
                <a:lnTo>
                  <a:pt x="51613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7523" y="581025"/>
            <a:ext cx="10447995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373A4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Frequency Distributions 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90297" y="2054861"/>
            <a:ext cx="15507406" cy="7753703"/>
          </a:xfrm>
          <a:custGeom>
            <a:avLst/>
            <a:gdLst/>
            <a:ahLst/>
            <a:cxnLst/>
            <a:rect r="r" b="b" t="t" l="l"/>
            <a:pathLst>
              <a:path h="7753703" w="15507406">
                <a:moveTo>
                  <a:pt x="0" y="0"/>
                </a:moveTo>
                <a:lnTo>
                  <a:pt x="15507406" y="0"/>
                </a:lnTo>
                <a:lnTo>
                  <a:pt x="15507406" y="7753703"/>
                </a:lnTo>
                <a:lnTo>
                  <a:pt x="0" y="7753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DAGK2HJph6k</dc:identifier>
  <dcterms:modified xsi:type="dcterms:W3CDTF">2011-08-01T06:04:30Z</dcterms:modified>
  <cp:revision>1</cp:revision>
  <dc:title>EDA For Adult Data - Marwan Ehab</dc:title>
</cp:coreProperties>
</file>